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71" r:id="rId2"/>
    <p:sldId id="327" r:id="rId3"/>
    <p:sldId id="326" r:id="rId4"/>
    <p:sldId id="328" r:id="rId5"/>
    <p:sldId id="330" r:id="rId6"/>
    <p:sldId id="329" r:id="rId7"/>
    <p:sldId id="331" r:id="rId8"/>
    <p:sldId id="332" r:id="rId9"/>
    <p:sldId id="334" r:id="rId10"/>
    <p:sldId id="320" r:id="rId11"/>
    <p:sldId id="321" r:id="rId12"/>
    <p:sldId id="322" r:id="rId13"/>
    <p:sldId id="324" r:id="rId14"/>
    <p:sldId id="283" r:id="rId15"/>
    <p:sldId id="335" r:id="rId16"/>
    <p:sldId id="336" r:id="rId17"/>
    <p:sldId id="337" r:id="rId18"/>
    <p:sldId id="338" r:id="rId19"/>
    <p:sldId id="339" r:id="rId20"/>
    <p:sldId id="340" r:id="rId21"/>
    <p:sldId id="346" r:id="rId22"/>
    <p:sldId id="347" r:id="rId23"/>
    <p:sldId id="348" r:id="rId24"/>
    <p:sldId id="349" r:id="rId25"/>
    <p:sldId id="350" r:id="rId26"/>
    <p:sldId id="293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1" autoAdjust="0"/>
    <p:restoredTop sz="94660"/>
  </p:normalViewPr>
  <p:slideViewPr>
    <p:cSldViewPr>
      <p:cViewPr>
        <p:scale>
          <a:sx n="100" d="100"/>
          <a:sy n="100" d="100"/>
        </p:scale>
        <p:origin x="-229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328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779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2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6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8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94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8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Probabilités</a:t>
            </a:r>
            <a:br>
              <a:rPr lang="fr-FR" sz="8900" dirty="0" smtClean="0"/>
            </a:br>
            <a:r>
              <a:rPr lang="fr-FR" dirty="0" smtClean="0"/>
              <a:t>Série </a:t>
            </a:r>
            <a:r>
              <a:rPr lang="fr-FR" dirty="0" smtClean="0"/>
              <a:t>4</a:t>
            </a:r>
            <a:endParaRPr lang="fr-FR" dirty="0"/>
          </a:p>
        </p:txBody>
      </p:sp>
      <p:sp>
        <p:nvSpPr>
          <p:cNvPr id="5" name="Sous-titre 2"/>
          <p:cNvSpPr txBox="1">
            <a:spLocks/>
          </p:cNvSpPr>
          <p:nvPr/>
        </p:nvSpPr>
        <p:spPr>
          <a:xfrm>
            <a:off x="533400" y="4124672"/>
            <a:ext cx="7854696" cy="1752600"/>
          </a:xfrm>
          <a:prstGeom prst="rect">
            <a:avLst/>
          </a:prstGeom>
        </p:spPr>
        <p:txBody>
          <a:bodyPr vert="horz" lIns="0" rIns="18288" anchor="ctr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8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20" y="1124744"/>
            <a:ext cx="8505207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« La pièce présente le défaut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 »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: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 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«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La pièce présente le défaut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  </a:t>
            </a:r>
            <a:endParaRPr lang="fr-FR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i="1" dirty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et </a:t>
            </a:r>
            <a:r>
              <a:rPr lang="fr-FR" i="1" dirty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sont indépendants.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43502" y="4437112"/>
                <a:ext cx="8568952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présente au moins un défaut est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𝑬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∩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𝐅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𝟏𝟓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02" y="4437112"/>
                <a:ext cx="8568952" cy="2092881"/>
              </a:xfrm>
              <a:prstGeom prst="rect">
                <a:avLst/>
              </a:prstGeom>
              <a:blipFill rotWithShape="1">
                <a:blip r:embed="rId3"/>
                <a:stretch>
                  <a:fillRect l="-1209" t="-2624" r="-20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033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20" y="1124744"/>
            <a:ext cx="8505207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« La pièce présente le défaut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</a:t>
            </a:r>
            <a:endParaRPr lang="fr-FR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« La pièce présente le défaut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 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i="1" dirty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i="1" dirty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sont indépendants.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365104"/>
                <a:ext cx="8568952" cy="2169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ne présente aucun défaut est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ba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ba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bar>
                          <m:barPr>
                            <m:pos m:val="top"/>
                            <m:ctrlP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365104"/>
                <a:ext cx="8568952" cy="2169568"/>
              </a:xfrm>
              <a:prstGeom prst="rect">
                <a:avLst/>
              </a:prstGeom>
              <a:blipFill rotWithShape="1">
                <a:blip r:embed="rId3"/>
                <a:stretch>
                  <a:fillRect l="-1209" t="-25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74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2699" y="1124744"/>
            <a:ext cx="8505207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« La pièce présente le défaut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</a:t>
            </a:r>
            <a:endParaRPr lang="fr-FR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« La pièce présente le défaut </a:t>
            </a:r>
            <a:r>
              <a:rPr lang="fr-FR" dirty="0" smtClean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 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i="1" dirty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i="1" dirty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dirty="0">
                <a:solidFill>
                  <a:srgbClr val="073E87"/>
                </a:solidFill>
                <a:latin typeface="Cambria" panose="02040503050406030204" pitchFamily="18" charset="0"/>
              </a:rPr>
              <a:t> sont indépendants.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39778" y="4365104"/>
                <a:ext cx="8568952" cy="1692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</m:sub>
                    </m:sSub>
                    <m:d>
                      <m:d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𝑭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est égale à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𝟏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𝟏𝟓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778" y="4365104"/>
                <a:ext cx="8568952" cy="1692771"/>
              </a:xfrm>
              <a:prstGeom prst="rect">
                <a:avLst/>
              </a:prstGeom>
              <a:blipFill rotWithShape="1">
                <a:blip r:embed="rId3"/>
                <a:stretch>
                  <a:fillRect t="-323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105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20" y="1124744"/>
            <a:ext cx="8505207" cy="3384376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8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« La pièce présente le défaut e</a:t>
            </a:r>
            <a:r>
              <a:rPr lang="fr-FR" sz="28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8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 « La pièce présente le défaut f 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8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2800" i="1" dirty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sont indépendants.</a:t>
            </a:r>
            <a:endParaRPr lang="fr-FR" sz="2800" dirty="0" smtClean="0">
              <a:solidFill>
                <a:srgbClr val="073E8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7703" y="4365104"/>
                <a:ext cx="8568952" cy="2169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présente au plus un défaut est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ba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𝟗𝟗𝟓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bar>
                          <m:barPr>
                            <m:pos m:val="top"/>
                            <m:ctrlP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03" y="4365104"/>
                <a:ext cx="8568952" cy="2169568"/>
              </a:xfrm>
              <a:prstGeom prst="rect">
                <a:avLst/>
              </a:prstGeom>
              <a:blipFill rotWithShape="1">
                <a:blip r:embed="rId2"/>
                <a:stretch>
                  <a:fillRect l="-1281" t="-25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27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2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515236"/>
            <a:ext cx="90364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incompatibles?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683568" y="4365104"/>
                <a:ext cx="807315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b="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4000" b="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4000" b="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donc les évènements </a:t>
                </a:r>
              </a:p>
              <a:p>
                <a:pPr algn="ctr"/>
                <a:r>
                  <a:rPr lang="fr-FR" sz="40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4000" i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ne sont pas incompatibles.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365104"/>
                <a:ext cx="8073158" cy="1323439"/>
              </a:xfrm>
              <a:prstGeom prst="rect">
                <a:avLst/>
              </a:prstGeom>
              <a:blipFill rotWithShape="1">
                <a:blip r:embed="rId3"/>
                <a:stretch>
                  <a:fillRect t="-8295" r="-2190" b="-188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411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179512" y="3532887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67544" y="4365104"/>
                <a:ext cx="849694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b="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4000" b="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4000" b="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𝐴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)×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𝐵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donc les évènements </a:t>
                </a:r>
                <a:r>
                  <a:rPr lang="fr-FR" sz="40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4000" i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sont indépendants.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365104"/>
                <a:ext cx="8496944" cy="1323439"/>
              </a:xfrm>
              <a:prstGeom prst="rect">
                <a:avLst/>
              </a:prstGeom>
              <a:blipFill rotWithShape="1">
                <a:blip r:embed="rId3"/>
                <a:stretch>
                  <a:fillRect l="-1865" t="-8295" r="-1722" b="-188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579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𝐵</m:t>
                            </m:r>
                          </m:e>
                        </m:ba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15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515236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67544" y="4221088"/>
                <a:ext cx="8496944" cy="1582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𝐴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5</m:t>
                        </m:r>
                      </m:den>
                    </m:f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15</m:t>
                        </m:r>
                      </m:den>
                    </m:f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𝐴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∩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𝐵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donc </a:t>
                </a:r>
                <a:r>
                  <a:rPr lang="fr-FR" sz="40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4000" i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sont indépendants.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221088"/>
                <a:ext cx="8496944" cy="1582228"/>
              </a:xfrm>
              <a:prstGeom prst="rect">
                <a:avLst/>
              </a:prstGeom>
              <a:blipFill rotWithShape="1">
                <a:blip r:embed="rId3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143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30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sub>
                    </m:sSub>
                    <m:d>
                      <m:d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dirty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21878" y="3532376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67544" y="4221088"/>
                <a:ext cx="849694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fr-FR" sz="4000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4000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fr-FR" sz="4000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𝐴</m:t>
                        </m:r>
                      </m:sub>
                    </m:sSub>
                    <m:d>
                      <m:dPr>
                        <m:ctrlPr>
                          <a:rPr lang="fr-FR" sz="4000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4000" i="1" dirty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fr-FR" sz="4000" b="0" i="1" dirty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d>
                      <m:dPr>
                        <m:ctrlPr>
                          <a:rPr lang="fr-FR" sz="40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donc les évènements</a:t>
                </a:r>
              </a:p>
              <a:p>
                <a:pPr algn="ctr"/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4000" i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ne sont pas indépendants.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221088"/>
                <a:ext cx="8496944" cy="1323439"/>
              </a:xfrm>
              <a:prstGeom prst="rect">
                <a:avLst/>
              </a:prstGeom>
              <a:blipFill rotWithShape="1">
                <a:blip r:embed="rId3"/>
                <a:stretch>
                  <a:fillRect t="-8257" b="-183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508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</m:ba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𝐵</m:t>
                            </m:r>
                          </m:e>
                        </m:ba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30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sub>
                    </m:sSub>
                    <m:d>
                      <m:d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dirty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21878" y="3494276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79512" y="4048274"/>
                <a:ext cx="8806854" cy="1860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d</m:t>
                          </m:r>
                        </m:e>
                        <m:sup>
                          <m:r>
                            <a:rPr lang="fr-FR" sz="4000" b="0" i="0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/>
                        </a:rPr>
                        <m:t>o</m:t>
                      </m:r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/>
                        </a:rPr>
                        <m:t>ù </m:t>
                      </m:r>
                      <m:sSub>
                        <m:sSubPr>
                          <m:ctrlPr>
                            <a:rPr lang="fr-FR" sz="400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4000" i="1" dirty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fr-FR" sz="4000" i="1" dirty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fr-FR" sz="4000" b="0" i="1" dirty="0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𝑃</m:t>
                      </m:r>
                      <m:d>
                        <m:dPr>
                          <m:ctrlP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4000" b="0" i="1" dirty="0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</m:d>
                      <m:r>
                        <a:rPr lang="fr-FR" sz="4000" b="0" i="0" dirty="0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fr-FR" sz="4000" b="0" dirty="0" smtClean="0">
                  <a:solidFill>
                    <a:srgbClr val="00B050"/>
                  </a:solidFill>
                  <a:latin typeface="Cambria" panose="02040503050406030204" pitchFamily="18" charset="0"/>
                  <a:ea typeface="Cambria Math"/>
                </a:endParaRPr>
              </a:p>
              <a:p>
                <a:pPr algn="ctr"/>
                <a:r>
                  <a:rPr lang="fr-FR" sz="40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4000" i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sont donc indépendants.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048274"/>
                <a:ext cx="8806854" cy="1860381"/>
              </a:xfrm>
              <a:prstGeom prst="rect">
                <a:avLst/>
              </a:prstGeom>
              <a:blipFill rotWithShape="1">
                <a:blip r:embed="rId3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90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259228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Dans chaque cas, répondre à la question.</a:t>
            </a:r>
            <a:endParaRPr lang="fr-FR" sz="3200" b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0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259228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Pour chaque question, déterminer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la ou les réponse(s</a:t>
            </a:r>
            <a:r>
              <a:rPr lang="fr-FR" sz="3200" b="1" smtClean="0">
                <a:solidFill>
                  <a:schemeClr val="tx2"/>
                </a:solidFill>
                <a:latin typeface="Cambria" panose="02040503050406030204" pitchFamily="18" charset="0"/>
              </a:rPr>
              <a:t>) </a:t>
            </a:r>
            <a:r>
              <a:rPr lang="fr-FR" sz="3200" b="1" smtClean="0">
                <a:solidFill>
                  <a:schemeClr val="tx2"/>
                </a:solidFill>
                <a:latin typeface="Cambria" panose="02040503050406030204" pitchFamily="18" charset="0"/>
              </a:rPr>
              <a:t>correcte(s).</a:t>
            </a:r>
            <a:endParaRPr lang="fr-FR" sz="3200" b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96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19" y="1124744"/>
            <a:ext cx="8784977" cy="27363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« La pièce présente le défaut e »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 « La pièce présente le défaut f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 indépendants.</a:t>
            </a:r>
            <a:endParaRPr lang="fr-FR" sz="2400" dirty="0" smtClean="0">
              <a:solidFill>
                <a:srgbClr val="073E8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251519" y="3835299"/>
                <a:ext cx="8568952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présente les deux défauts est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𝐚</m:t>
                      </m:r>
                      <m:r>
                        <a:rPr lang="fr-FR" sz="24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4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24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4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𝑬</m:t>
                          </m:r>
                          <m:r>
                            <a:rPr lang="fr-FR" sz="24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∪</m:t>
                          </m:r>
                          <m:r>
                            <a:rPr lang="fr-FR" sz="24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𝑭</m:t>
                          </m:r>
                        </m:e>
                      </m:d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  </m:t>
                      </m:r>
                      <m:r>
                        <a:rPr lang="fr-FR" sz="24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 </m:t>
                      </m:r>
                      <m:r>
                        <a:rPr lang="fr-FR" sz="2400" b="1" i="1">
                          <a:solidFill>
                            <a:srgbClr val="073E87"/>
                          </a:solidFill>
                          <a:latin typeface="Cambria Math"/>
                        </a:rPr>
                        <m:t>𝐛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4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𝑬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  <a:ea typeface="Cambria Math"/>
                        </a:rPr>
                        <m:t>∩</m:t>
                      </m:r>
                      <m:r>
                        <a:rPr lang="fr-FR" sz="2400" b="1" i="0" smtClean="0">
                          <a:solidFill>
                            <a:srgbClr val="073E87"/>
                          </a:solidFill>
                          <a:latin typeface="Cambria Math"/>
                          <a:ea typeface="Cambria Math"/>
                        </a:rPr>
                        <m:t>𝐅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)         </m:t>
                      </m:r>
                      <m:r>
                        <a:rPr lang="fr-FR" sz="2400" b="1" i="1">
                          <a:solidFill>
                            <a:srgbClr val="073E87"/>
                          </a:solidFill>
                          <a:latin typeface="Cambria Math"/>
                        </a:rPr>
                        <m:t>𝐜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,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𝟏𝟓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     </m:t>
                      </m:r>
                      <m:r>
                        <a:rPr lang="fr-FR" sz="2400" b="1" i="1">
                          <a:solidFill>
                            <a:srgbClr val="073E87"/>
                          </a:solidFill>
                          <a:latin typeface="Cambria Math"/>
                        </a:rPr>
                        <m:t>𝐝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,</m:t>
                      </m:r>
                      <m:r>
                        <a:rPr lang="fr-FR" sz="24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𝟎𝟎𝟓</m:t>
                      </m:r>
                      <m:r>
                        <a:rPr lang="fr-FR" sz="24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</m:t>
                      </m:r>
                    </m:oMath>
                  </m:oMathPara>
                </a14:m>
                <a:endParaRPr lang="fr-FR" sz="24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3835299"/>
                <a:ext cx="8568952" cy="1631216"/>
              </a:xfrm>
              <a:prstGeom prst="rect">
                <a:avLst/>
              </a:prstGeom>
              <a:blipFill rotWithShape="1">
                <a:blip r:embed="rId3"/>
                <a:stretch>
                  <a:fillRect l="-1067" t="-29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Parchemin horizontal 7"/>
          <p:cNvSpPr/>
          <p:nvPr/>
        </p:nvSpPr>
        <p:spPr>
          <a:xfrm>
            <a:off x="2940968" y="4149668"/>
            <a:ext cx="1980220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Parchemin horizontal 10"/>
          <p:cNvSpPr/>
          <p:nvPr/>
        </p:nvSpPr>
        <p:spPr>
          <a:xfrm>
            <a:off x="6516216" y="4149668"/>
            <a:ext cx="1656184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100695" y="4804795"/>
                <a:ext cx="880685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 </a:t>
                </a:r>
                <a:r>
                  <a:rPr lang="fr-FR" sz="32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32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2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étant indépendants,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𝐸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𝐸</m:t>
                        </m:r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𝑃</m:t>
                    </m:r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=0,1×0,05=0,005</m:t>
                    </m:r>
                  </m:oMath>
                </a14:m>
                <a:r>
                  <a:rPr lang="fr-FR" sz="32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95" y="4804795"/>
                <a:ext cx="8806854" cy="1077218"/>
              </a:xfrm>
              <a:prstGeom prst="rect">
                <a:avLst/>
              </a:prstGeom>
              <a:blipFill rotWithShape="1">
                <a:blip r:embed="rId4"/>
                <a:stretch>
                  <a:fillRect t="-73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827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20" y="1124744"/>
            <a:ext cx="8784976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</a:t>
            </a:r>
            <a:endParaRPr lang="fr-FR" sz="2400" dirty="0" smtClean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5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« La pièce présente le défaut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 »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 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«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La pièce présente le défaut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  </a:t>
            </a:r>
            <a:endParaRPr lang="fr-FR" sz="2400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et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sont indépendants.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43502" y="3861048"/>
                <a:ext cx="8568952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présente au moins un défaut est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𝑬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∩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𝐅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𝟏𝟓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02" y="3861048"/>
                <a:ext cx="8568952" cy="2092881"/>
              </a:xfrm>
              <a:prstGeom prst="rect">
                <a:avLst/>
              </a:prstGeom>
              <a:blipFill rotWithShape="1">
                <a:blip r:embed="rId2"/>
                <a:stretch>
                  <a:fillRect l="-1209" t="-2616" r="-20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315349" y="4619750"/>
            <a:ext cx="1980220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80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20" y="1124744"/>
            <a:ext cx="8712968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</a:t>
            </a:r>
            <a:endParaRPr lang="fr-FR" sz="2400" dirty="0" smtClean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5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« La pièce présente le défaut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</a:t>
            </a:r>
            <a:endParaRPr lang="fr-FR" sz="2400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« La pièce présente le défaut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 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sont indépendants.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3789040"/>
                <a:ext cx="8568952" cy="2138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ne présente aucun  défaut est                       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ba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ba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bar>
                          <m:barPr>
                            <m:pos m:val="top"/>
                            <m:ctrlP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4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789040"/>
                <a:ext cx="8568952" cy="2138791"/>
              </a:xfrm>
              <a:prstGeom prst="rect">
                <a:avLst/>
              </a:prstGeom>
              <a:blipFill rotWithShape="1">
                <a:blip r:embed="rId3"/>
                <a:stretch>
                  <a:fillRect l="-1209" t="-25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251520" y="4509120"/>
            <a:ext cx="2052228" cy="709353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Parchemin horizontal 6"/>
          <p:cNvSpPr/>
          <p:nvPr/>
        </p:nvSpPr>
        <p:spPr>
          <a:xfrm>
            <a:off x="4788024" y="4498395"/>
            <a:ext cx="1980220" cy="720079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219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2699" y="1124744"/>
            <a:ext cx="8783797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</a:t>
            </a:r>
            <a:endParaRPr lang="fr-FR" sz="2400" dirty="0" smtClean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5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« La pièce présente le défaut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</a:t>
            </a:r>
            <a:endParaRPr lang="fr-FR" sz="2400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« La pièce présente le défaut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 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sont indépendants.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39778" y="3806456"/>
                <a:ext cx="8568952" cy="1692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</m:sub>
                    </m:sSub>
                    <m:d>
                      <m:d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𝑭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est égale à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𝟏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𝟏𝟓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778" y="3806456"/>
                <a:ext cx="8568952" cy="1692771"/>
              </a:xfrm>
              <a:prstGeom prst="rect">
                <a:avLst/>
              </a:prstGeom>
              <a:blipFill rotWithShape="1">
                <a:blip r:embed="rId2"/>
                <a:stretch>
                  <a:fillRect t="-323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1835696" y="4149080"/>
            <a:ext cx="1980220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00695" y="4804795"/>
                <a:ext cx="880685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 </a:t>
                </a:r>
                <a:r>
                  <a:rPr lang="fr-FR" sz="32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et </a:t>
                </a:r>
                <a:r>
                  <a:rPr lang="fr-FR" sz="32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2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étant indépendants,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𝑃</m:t>
                          </m:r>
                        </m:e>
                        <m:sub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𝐸</m:t>
                          </m:r>
                        </m:sub>
                      </m:sSub>
                      <m:d>
                        <m:d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</m:d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fr-FR" sz="3200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𝑃</m:t>
                      </m:r>
                      <m:d>
                        <m:d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</m:d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=0,05</m:t>
                      </m:r>
                    </m:oMath>
                  </m:oMathPara>
                </a14:m>
                <a:endParaRPr lang="fr-FR" sz="32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95" y="4804795"/>
                <a:ext cx="8806854" cy="1077218"/>
              </a:xfrm>
              <a:prstGeom prst="rect">
                <a:avLst/>
              </a:prstGeom>
              <a:blipFill rotWithShape="1">
                <a:blip r:embed="rId3"/>
                <a:stretch>
                  <a:fillRect t="-73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254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20" y="1124744"/>
            <a:ext cx="8784975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« La pièce présente le défaut e</a:t>
            </a:r>
            <a:r>
              <a:rPr lang="fr-FR" sz="24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 « La pièce présente le défaut f 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4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2400" i="1" dirty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4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sont indépendants.</a:t>
            </a:r>
            <a:endParaRPr lang="fr-FR" sz="2400" dirty="0" smtClean="0">
              <a:solidFill>
                <a:srgbClr val="073E8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7703" y="3789040"/>
                <a:ext cx="8568952" cy="170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présente au plus un défaut est  </a:t>
                </a:r>
                <a14:m>
                  <m:oMath xmlns:m="http://schemas.openxmlformats.org/officeDocument/2006/math">
                    <m:r>
                      <a:rPr lang="fr-FR" sz="24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4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4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4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4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4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bar>
                          <m:barPr>
                            <m:pos m:val="top"/>
                            <m:ctrlPr>
                              <a:rPr lang="fr-FR" sz="24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4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4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400" b="1" i="0" smtClean="0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4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4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𝑬</m:t>
                        </m:r>
                        <m: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𝑭</m:t>
                        </m:r>
                        <m: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ba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4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𝟗𝟗𝟓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4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4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4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4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4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400" b="1" i="1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𝑬</m:t>
                            </m:r>
                          </m:e>
                        </m:acc>
                        <m:r>
                          <a:rPr lang="fr-FR" sz="24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  <m:bar>
                          <m:barPr>
                            <m:pos m:val="top"/>
                            <m:ctrlPr>
                              <a:rPr lang="fr-FR" sz="24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2400" b="1" i="1">
                                <a:solidFill>
                                  <a:srgbClr val="073E87"/>
                                </a:solidFill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</m:bar>
                      </m:e>
                    </m:d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03" y="3789040"/>
                <a:ext cx="8568952" cy="1701941"/>
              </a:xfrm>
              <a:prstGeom prst="rect">
                <a:avLst/>
              </a:prstGeom>
              <a:blipFill rotWithShape="1">
                <a:blip r:embed="rId2"/>
                <a:stretch>
                  <a:fillRect l="-1139" t="-28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2411760" y="4149080"/>
            <a:ext cx="1908212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Parchemin horizontal 6"/>
          <p:cNvSpPr/>
          <p:nvPr/>
        </p:nvSpPr>
        <p:spPr>
          <a:xfrm>
            <a:off x="6300192" y="4141068"/>
            <a:ext cx="1980220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Parchemin horizontal 7"/>
          <p:cNvSpPr/>
          <p:nvPr/>
        </p:nvSpPr>
        <p:spPr>
          <a:xfrm>
            <a:off x="4504123" y="4149080"/>
            <a:ext cx="1508038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-108520" y="4804795"/>
                <a:ext cx="9145015" cy="1265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fr-FR" sz="3200" b="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𝐸</m:t>
                              </m:r>
                            </m:e>
                          </m:acc>
                          <m:r>
                            <a:rPr lang="fr-FR" sz="3200" b="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∪</m:t>
                          </m:r>
                          <m:bar>
                            <m:barPr>
                              <m:pos m:val="top"/>
                              <m:ctrlP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</m:e>
                          </m:bar>
                        </m:e>
                      </m:d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fr-FR" sz="3200" b="0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𝐸</m:t>
                              </m:r>
                              <m:r>
                                <a:rPr lang="fr-FR" sz="3200" b="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∩</m:t>
                              </m:r>
                              <m:r>
                                <a:rPr lang="fr-FR" sz="3200" b="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  <m:r>
                                <a:rPr lang="fr-FR" sz="3200" b="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</m:e>
                          </m:bar>
                        </m:e>
                      </m:d>
                    </m:oMath>
                  </m:oMathPara>
                </a14:m>
                <a:endParaRPr lang="fr-FR" sz="3200" b="0" i="1" dirty="0" smtClean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solidFill>
                            <a:srgbClr val="00B05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𝐸</m:t>
                              </m:r>
                              <m: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∩</m:t>
                              </m:r>
                              <m: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  <m: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</m:e>
                          </m:bar>
                        </m:e>
                      </m:d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=1−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𝐸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</m:d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=1−0,005=0,995</m:t>
                      </m:r>
                    </m:oMath>
                  </m:oMathPara>
                </a14:m>
                <a:endParaRPr lang="fr-FR" sz="3200" i="1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4804795"/>
                <a:ext cx="9145015" cy="126598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092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94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789040"/>
            <a:ext cx="90364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incompatibles?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64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789040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86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𝐵</m:t>
                            </m:r>
                          </m:e>
                        </m:ba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15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789040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40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30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sub>
                    </m:sSub>
                    <m:d>
                      <m:d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fr-FR" sz="3300" b="0" i="1" dirty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789040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231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:r>
                  <a:rPr lang="fr-FR" sz="33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3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deux évènements d’un même univers tels que 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</m:bar>
                      </m:e>
                    </m:d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, </m:t>
                    </m:r>
                    <m:r>
                      <a:rPr lang="fr-FR" sz="3300" b="0" i="1" smtClean="0">
                        <a:solidFill>
                          <a:srgbClr val="073E87"/>
                        </a:solidFill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300" b="0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𝐵</m:t>
                            </m:r>
                          </m:e>
                        </m:bar>
                      </m:e>
                    </m:d>
                    <m:r>
                      <a:rPr lang="fr-FR" sz="3300" b="0" i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300" b="0" i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3300" dirty="0" smtClean="0">
                    <a:solidFill>
                      <a:srgbClr val="073E87"/>
                    </a:solidFill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30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𝐵</m:t>
                        </m:r>
                      </m:sub>
                    </m:sSub>
                    <m:d>
                      <m:d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fr-FR" sz="3300" b="0" i="1" dirty="0" smtClean="0">
                        <a:solidFill>
                          <a:srgbClr val="073E87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300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33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412776"/>
                <a:ext cx="8505207" cy="2102460"/>
              </a:xfrm>
              <a:prstGeom prst="rect">
                <a:avLst/>
              </a:prstGeom>
              <a:blipFill rotWithShape="1">
                <a:blip r:embed="rId2"/>
                <a:stretch>
                  <a:fillRect l="-1864" t="-4058" r="-20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0" y="3789040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Les évènements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A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3300" b="1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B</a:t>
            </a:r>
            <a:r>
              <a:rPr lang="fr-FR" sz="3300" b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sont-ils indépendants?</a:t>
            </a:r>
            <a:endParaRPr lang="fr-FR" sz="3300" b="1" dirty="0">
              <a:solidFill>
                <a:srgbClr val="073E87"/>
              </a:solidFill>
              <a:latin typeface="Cambria" panose="02040503050406030204" pitchFamily="18" charset="0"/>
            </a:endParaRPr>
          </a:p>
          <a:p>
            <a:r>
              <a:rPr lang="fr-FR" sz="33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38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259228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Pour chaque question, déterminer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la ou les réponse(s) </a:t>
            </a: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correcte(s).</a:t>
            </a:r>
            <a:endParaRPr lang="fr-FR" sz="3200" b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61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251519" y="1124744"/>
            <a:ext cx="8505207" cy="3384376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Une pièce peut présenter deux défauts notés e et f.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10% des pièces de la production présentent le défaut e et 5% le défaut f. On prélève au hasard une pièce dans la production.</a:t>
            </a:r>
          </a:p>
          <a:p>
            <a:pPr marL="0" indent="0" algn="just">
              <a:buClr>
                <a:srgbClr val="5BD078"/>
              </a:buClr>
              <a:buFont typeface="Wingdings 2"/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note </a:t>
            </a:r>
            <a:r>
              <a:rPr lang="fr-FR" sz="28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 « La pièce présente le défaut e »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8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F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: « La pièce présente le défaut f</a:t>
            </a:r>
            <a:r>
              <a:rPr lang="fr-FR" sz="2800" dirty="0">
                <a:solidFill>
                  <a:srgbClr val="073E87"/>
                </a:solidFill>
                <a:latin typeface="Cambria" panose="02040503050406030204" pitchFamily="18" charset="0"/>
              </a:rPr>
              <a:t> 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»  </a:t>
            </a:r>
          </a:p>
          <a:p>
            <a:pPr marL="0" indent="0" algn="just">
              <a:buClr>
                <a:srgbClr val="5BD078"/>
              </a:buClr>
              <a:buNone/>
            </a:pP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On suppose que les évènements </a:t>
            </a:r>
            <a:r>
              <a:rPr lang="fr-FR" sz="2800" i="1" dirty="0" smtClean="0">
                <a:solidFill>
                  <a:srgbClr val="073E87"/>
                </a:solidFill>
                <a:latin typeface="Cambria" panose="02040503050406030204" pitchFamily="18" charset="0"/>
              </a:rPr>
              <a:t>E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 et </a:t>
            </a:r>
            <a:r>
              <a:rPr lang="fr-FR" sz="2800" i="1" dirty="0">
                <a:solidFill>
                  <a:srgbClr val="073E87"/>
                </a:solidFill>
                <a:latin typeface="Cambria" panose="02040503050406030204" pitchFamily="18" charset="0"/>
              </a:rPr>
              <a:t>F</a:t>
            </a:r>
            <a:r>
              <a:rPr lang="fr-FR" sz="2800" dirty="0" smtClean="0">
                <a:solidFill>
                  <a:srgbClr val="073E87"/>
                </a:solidFill>
                <a:latin typeface="Cambria" panose="02040503050406030204" pitchFamily="18" charset="0"/>
              </a:rPr>
              <a:t> sont indépendants.</a:t>
            </a:r>
            <a:endParaRPr lang="fr-FR" sz="2800" dirty="0" smtClean="0">
              <a:solidFill>
                <a:srgbClr val="073E8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31427" y="4437112"/>
                <a:ext cx="8568952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pièce présente les deux défauts est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𝐚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𝑬</m:t>
                          </m:r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∪</m:t>
                          </m:r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𝑭</m:t>
                          </m:r>
                        </m:e>
                      </m:d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𝐛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𝑬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  <a:ea typeface="Cambria Math"/>
                        </a:rPr>
                        <m:t>∩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  <a:ea typeface="Cambria Math"/>
                        </a:rPr>
                        <m:t>𝐅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𝐜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,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𝟏𝟓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𝐝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,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𝟎𝟎𝟓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</m:t>
                      </m:r>
                    </m:oMath>
                  </m:oMathPara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27" y="4437112"/>
                <a:ext cx="8568952" cy="2092881"/>
              </a:xfrm>
              <a:prstGeom prst="rect">
                <a:avLst/>
              </a:prstGeom>
              <a:blipFill rotWithShape="1">
                <a:blip r:embed="rId3"/>
                <a:stretch>
                  <a:fillRect l="-1209" t="-26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514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1623</Words>
  <Application>Microsoft Office PowerPoint</Application>
  <PresentationFormat>Affichage à l'écran (4:3)</PresentationFormat>
  <Paragraphs>200</Paragraphs>
  <Slides>26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1_Débit</vt:lpstr>
      <vt:lpstr>Probabilités Série 4</vt:lpstr>
      <vt:lpstr>Présentation PowerPoint</vt:lpstr>
      <vt:lpstr>Question 1 </vt:lpstr>
      <vt:lpstr>Question 2 </vt:lpstr>
      <vt:lpstr>Question 3 </vt:lpstr>
      <vt:lpstr>Question 4 </vt:lpstr>
      <vt:lpstr>Question 5 </vt:lpstr>
      <vt:lpstr>Présentation PowerPoint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Présentation PowerPoint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deletombe</cp:lastModifiedBy>
  <cp:revision>65</cp:revision>
  <dcterms:created xsi:type="dcterms:W3CDTF">2017-04-25T18:17:56Z</dcterms:created>
  <dcterms:modified xsi:type="dcterms:W3CDTF">2020-02-28T19:37:22Z</dcterms:modified>
</cp:coreProperties>
</file>